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7" d="100"/>
          <a:sy n="57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8C930-3B25-4AC0-908F-76C0BA893123}" type="datetimeFigureOut">
              <a:rPr lang="ar-IQ" smtClean="0"/>
              <a:pPr/>
              <a:t>13/03/1438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Bacterial Nutrition, Metabolism and growth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Dr. </a:t>
            </a:r>
            <a:r>
              <a:rPr lang="en-US" b="1" dirty="0" err="1" smtClean="0">
                <a:solidFill>
                  <a:srgbClr val="FF0000"/>
                </a:solidFill>
              </a:rPr>
              <a:t>Sahar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Mahdi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/>
              <a:t>Osmotic pressure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As a result of the presence of a semi-permeable cytoplasmic membrane, bacteria a resemble other cells in being subject to ( Osmotic phenomena).They are tolerant of changes in the osmotic pressure of their environment and can grow in media with widely varying contents of salts, sugars and other such solutes .</a:t>
            </a:r>
          </a:p>
          <a:p>
            <a:pPr algn="l" rtl="0"/>
            <a:r>
              <a:rPr lang="en-US" dirty="0" smtClean="0"/>
              <a:t>Sudden exposure of bacteria to solutions of high salt concentration (</a:t>
            </a:r>
            <a:r>
              <a:rPr lang="en-US" dirty="0" err="1" smtClean="0"/>
              <a:t>e.g</a:t>
            </a:r>
            <a:r>
              <a:rPr lang="en-US" dirty="0" smtClean="0"/>
              <a:t> 2  to 2.5 %) sodium chloride may cause (Plasmmolysis). </a:t>
            </a:r>
          </a:p>
          <a:p>
            <a:pPr algn="l" rtl="0"/>
            <a:r>
              <a:rPr lang="en-US" dirty="0" smtClean="0"/>
              <a:t>Sudden transfer from a concentration to a weak solutions or to distilled water may cause (</a:t>
            </a:r>
            <a:r>
              <a:rPr lang="en-US" dirty="0" err="1" smtClean="0"/>
              <a:t>Plasmoptysis</a:t>
            </a:r>
            <a:r>
              <a:rPr lang="en-US" dirty="0" smtClean="0"/>
              <a:t>). 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553px-Osmotic_pressure_on_blood_cells_diagram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Chemical Requirements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715000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u="sng" dirty="0" smtClean="0"/>
              <a:t>1-Energy Source</a:t>
            </a:r>
          </a:p>
          <a:p>
            <a:pPr algn="l" rtl="0"/>
            <a:r>
              <a:rPr lang="en-US" dirty="0" err="1" smtClean="0"/>
              <a:t>Phototroph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Uses light as an energy source</a:t>
            </a:r>
          </a:p>
          <a:p>
            <a:pPr algn="l" rtl="0"/>
            <a:r>
              <a:rPr lang="en-US" dirty="0" err="1" smtClean="0"/>
              <a:t>Chemotroph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Uses energy from the oxidation of reduced chemical compounds.</a:t>
            </a:r>
          </a:p>
          <a:p>
            <a:pPr algn="l" rtl="0">
              <a:buNone/>
            </a:pPr>
            <a:r>
              <a:rPr lang="en-US" u="sng" dirty="0" smtClean="0"/>
              <a:t>2-Electron (Reduction potential )Source.</a:t>
            </a:r>
          </a:p>
          <a:p>
            <a:pPr algn="l" rtl="0"/>
            <a:r>
              <a:rPr lang="en-US" dirty="0" err="1" smtClean="0"/>
              <a:t>Organotroph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Uses reduced organic compounds as a source for reduction potential</a:t>
            </a:r>
          </a:p>
          <a:p>
            <a:pPr algn="l" rtl="0"/>
            <a:r>
              <a:rPr lang="en-US" dirty="0" err="1" smtClean="0"/>
              <a:t>Lithotroph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Uses reduced inorganic compounds as a source for reduction potential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/>
              <a:t>3- Carbon source</a:t>
            </a:r>
            <a:endParaRPr lang="ar-IQ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l" rtl="0"/>
            <a:r>
              <a:rPr lang="en-US" dirty="0" err="1" smtClean="0"/>
              <a:t>Autotroph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Can use CO2 as a sole carbon source (carbon fixation)</a:t>
            </a:r>
          </a:p>
          <a:p>
            <a:pPr algn="l" rtl="0"/>
            <a:r>
              <a:rPr lang="en-US" dirty="0" err="1" smtClean="0"/>
              <a:t>Heterotroph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Requires an organic carbon source cannot use CO2 as a carbon source 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/>
              <a:t>4- Nitrogen source</a:t>
            </a:r>
            <a:endParaRPr lang="ar-IQ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Organic nitrogen</a:t>
            </a:r>
          </a:p>
          <a:p>
            <a:pPr algn="l" rtl="0"/>
            <a:r>
              <a:rPr lang="en-US" dirty="0" smtClean="0"/>
              <a:t>Primarily from the catabolism of amino acids</a:t>
            </a:r>
          </a:p>
          <a:p>
            <a:pPr algn="l" rtl="0"/>
            <a:r>
              <a:rPr lang="en-US" dirty="0" smtClean="0"/>
              <a:t>Oxidized forms of inorganic nitrogen</a:t>
            </a:r>
          </a:p>
          <a:p>
            <a:pPr algn="l" rtl="0"/>
            <a:r>
              <a:rPr lang="en-US" dirty="0" smtClean="0"/>
              <a:t>Nitrate( NO</a:t>
            </a:r>
            <a:r>
              <a:rPr lang="en-US" sz="2400" dirty="0" smtClean="0"/>
              <a:t>3)</a:t>
            </a:r>
            <a:r>
              <a:rPr lang="en-US" dirty="0" smtClean="0"/>
              <a:t> and nitrite (NO</a:t>
            </a:r>
            <a:r>
              <a:rPr lang="en-US" sz="2000" dirty="0" smtClean="0"/>
              <a:t>2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 smtClean="0"/>
              <a:t>Reduced inorganic nitrogen</a:t>
            </a:r>
          </a:p>
          <a:p>
            <a:pPr algn="l" rtl="0"/>
            <a:r>
              <a:rPr lang="en-US" dirty="0" smtClean="0"/>
              <a:t>Ammonium NH</a:t>
            </a:r>
            <a:r>
              <a:rPr lang="en-US" sz="2000" dirty="0" smtClean="0"/>
              <a:t>4</a:t>
            </a:r>
          </a:p>
          <a:p>
            <a:pPr algn="l" rtl="0"/>
            <a:r>
              <a:rPr lang="en-US" sz="2800" dirty="0" smtClean="0"/>
              <a:t>Dissolved nitrogen gas (N</a:t>
            </a:r>
            <a:r>
              <a:rPr lang="en-US" sz="2000" dirty="0" smtClean="0"/>
              <a:t>2</a:t>
            </a:r>
            <a:r>
              <a:rPr lang="en-US" sz="2800" dirty="0" smtClean="0"/>
              <a:t>) nitrogen fixation </a:t>
            </a:r>
            <a:endParaRPr lang="en-US" sz="4000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/>
              <a:t>Sulfur source</a:t>
            </a:r>
            <a:endParaRPr lang="ar-IQ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440363"/>
          </a:xfrm>
        </p:spPr>
        <p:txBody>
          <a:bodyPr/>
          <a:lstStyle/>
          <a:p>
            <a:pPr algn="l" rtl="0"/>
            <a:r>
              <a:rPr lang="en-US" dirty="0" smtClean="0"/>
              <a:t>Organic sulfur</a:t>
            </a:r>
          </a:p>
          <a:p>
            <a:pPr algn="l" rtl="0"/>
            <a:r>
              <a:rPr lang="en-US" dirty="0" smtClean="0"/>
              <a:t>Oxidized inorganic sulfur</a:t>
            </a:r>
          </a:p>
          <a:p>
            <a:pPr algn="l" rtl="0"/>
            <a:r>
              <a:rPr lang="en-US" dirty="0" smtClean="0"/>
              <a:t>Sulfate SO</a:t>
            </a:r>
            <a:r>
              <a:rPr lang="en-US" sz="2000" dirty="0" smtClean="0"/>
              <a:t>4</a:t>
            </a:r>
            <a:endParaRPr lang="en-US" dirty="0" smtClean="0"/>
          </a:p>
          <a:p>
            <a:pPr algn="l" rtl="0"/>
            <a:r>
              <a:rPr lang="en-US" dirty="0" smtClean="0"/>
              <a:t>Reduced inorganic sulfur</a:t>
            </a:r>
          </a:p>
          <a:p>
            <a:pPr algn="l" rtl="0"/>
            <a:r>
              <a:rPr lang="en-US" dirty="0" smtClean="0"/>
              <a:t>Sulfide (S or H</a:t>
            </a:r>
            <a:r>
              <a:rPr lang="en-US" sz="2000" dirty="0" smtClean="0"/>
              <a:t>2</a:t>
            </a:r>
            <a:r>
              <a:rPr lang="en-US" dirty="0" smtClean="0"/>
              <a:t>S) </a:t>
            </a:r>
          </a:p>
          <a:p>
            <a:pPr algn="l" rtl="0"/>
            <a:r>
              <a:rPr lang="en-US" dirty="0" smtClean="0"/>
              <a:t>Elemental sulfur  (S)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pc\Desktop\winogradsky column\IMG_61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6- phosphate source</a:t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Organic phosphate</a:t>
            </a:r>
          </a:p>
          <a:p>
            <a:pPr algn="l" rtl="0"/>
            <a:r>
              <a:rPr lang="en-US" dirty="0" smtClean="0"/>
              <a:t>Inorganic phosphate (H</a:t>
            </a:r>
            <a:r>
              <a:rPr lang="en-US" sz="2000" dirty="0" smtClean="0"/>
              <a:t>2</a:t>
            </a:r>
            <a:r>
              <a:rPr lang="en-US" dirty="0" smtClean="0"/>
              <a:t>PO</a:t>
            </a:r>
            <a:r>
              <a:rPr lang="en-US" sz="2000" dirty="0" smtClean="0"/>
              <a:t>4</a:t>
            </a:r>
            <a:r>
              <a:rPr lang="en-US" dirty="0" smtClean="0"/>
              <a:t> and HPO</a:t>
            </a:r>
            <a:r>
              <a:rPr lang="en-US" sz="2400" dirty="0" smtClean="0"/>
              <a:t>4</a:t>
            </a:r>
            <a:r>
              <a:rPr lang="en-US" dirty="0" smtClean="0"/>
              <a:t>)</a:t>
            </a: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Prototrophs</a:t>
            </a:r>
            <a:r>
              <a:rPr lang="en-US" dirty="0" smtClean="0"/>
              <a:t> vs. </a:t>
            </a:r>
            <a:r>
              <a:rPr lang="en-US" dirty="0" err="1" smtClean="0"/>
              <a:t>Auxotrophs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l" rtl="0"/>
            <a:r>
              <a:rPr lang="en-US" dirty="0" smtClean="0"/>
              <a:t>Prototroph</a:t>
            </a:r>
          </a:p>
          <a:p>
            <a:pPr algn="l" rtl="0">
              <a:buNone/>
            </a:pPr>
            <a:r>
              <a:rPr lang="en-US" dirty="0" smtClean="0"/>
              <a:t>A species or genetic strain of microbe capable of growing on a minimal medium consisting a simple carbohydrate or CO</a:t>
            </a:r>
            <a:r>
              <a:rPr lang="en-US" sz="2000" dirty="0" smtClean="0"/>
              <a:t>2</a:t>
            </a:r>
            <a:r>
              <a:rPr lang="en-US" dirty="0" smtClean="0"/>
              <a:t> carbon source with inorganic sources of all other nutrient requirements</a:t>
            </a:r>
          </a:p>
          <a:p>
            <a:pPr algn="l" rtl="0"/>
            <a:r>
              <a:rPr lang="en-US" dirty="0" smtClean="0"/>
              <a:t>Auxotroph</a:t>
            </a:r>
          </a:p>
          <a:p>
            <a:pPr algn="l" rtl="0">
              <a:buNone/>
            </a:pPr>
            <a:r>
              <a:rPr lang="en-US" dirty="0" smtClean="0"/>
              <a:t>A species or genetic strain requiring one or more complex organic nutrient (such as amino acids, nucleotide bases or enzymatic cofactors) for growth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/>
              <a:t>Special requirements (trace element)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 algn="l" rtl="0"/>
            <a:r>
              <a:rPr lang="en-US" dirty="0" smtClean="0"/>
              <a:t>Amino acids</a:t>
            </a:r>
          </a:p>
          <a:p>
            <a:pPr algn="l" rtl="0"/>
            <a:r>
              <a:rPr lang="en-US" dirty="0" smtClean="0"/>
              <a:t>Nucleotide bases</a:t>
            </a:r>
          </a:p>
          <a:p>
            <a:pPr algn="l" rtl="0"/>
            <a:r>
              <a:rPr lang="en-US" dirty="0" smtClean="0"/>
              <a:t>Enzymatic cofactors or vitamins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sz="3600" b="1" dirty="0" smtClean="0"/>
              <a:t>Nutrition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r>
              <a:rPr lang="en-US" dirty="0" smtClean="0"/>
              <a:t> is a process by which organisms acquire chemical substances               ( Nutrients) used in cellular activities such as metabolism and growth.</a:t>
            </a:r>
          </a:p>
          <a:p>
            <a:pPr algn="l" rtl="0">
              <a:buNone/>
            </a:pPr>
            <a:r>
              <a:rPr lang="en-US" dirty="0" smtClean="0"/>
              <a:t>Organisms differ in the use of particular elements their source and chemical form.</a:t>
            </a:r>
          </a:p>
          <a:p>
            <a:pPr algn="l" rtl="0">
              <a:buNone/>
            </a:pPr>
            <a:r>
              <a:rPr lang="en-US" dirty="0" smtClean="0"/>
              <a:t>Microbial growth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 is the  cell </a:t>
            </a:r>
            <a:r>
              <a:rPr lang="en-US" dirty="0" smtClean="0"/>
              <a:t>division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a bacterium into two daughter cells, in a process called binary fission. </a:t>
            </a:r>
            <a:r>
              <a:rPr lang="en-US" dirty="0" smtClean="0"/>
              <a:t>Also refers to increase in number of cells, not cell size.</a:t>
            </a:r>
          </a:p>
          <a:p>
            <a:pPr algn="l" rtl="0">
              <a:buNone/>
            </a:pPr>
            <a:r>
              <a:rPr lang="en-US" b="1" dirty="0" smtClean="0"/>
              <a:t>Metabolism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r>
              <a:rPr lang="en-US" dirty="0" smtClean="0"/>
              <a:t>Includes all the biochemical reactions that occur in the cell. It consist of anabolic and catabolic reaction.</a:t>
            </a:r>
          </a:p>
          <a:p>
            <a:pPr algn="l" rtl="0">
              <a:buNone/>
            </a:pPr>
            <a:r>
              <a:rPr lang="en-US" dirty="0" smtClean="0"/>
              <a:t>Anabolism : is the energy- using processes.</a:t>
            </a:r>
          </a:p>
          <a:p>
            <a:pPr algn="l" rtl="0">
              <a:buNone/>
            </a:pPr>
            <a:r>
              <a:rPr lang="en-US" dirty="0" smtClean="0"/>
              <a:t>Catabolism: is the energy- releasing processes.</a:t>
            </a:r>
          </a:p>
          <a:p>
            <a:pPr algn="l" rtl="0">
              <a:buNone/>
            </a:pPr>
            <a:r>
              <a:rPr lang="en-US" dirty="0" smtClean="0"/>
              <a:t>Catabolism provides the building blocks and energy for anabolism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/>
              <a:t>Physical requirements</a:t>
            </a:r>
          </a:p>
          <a:p>
            <a:pPr algn="l" rtl="0">
              <a:buNone/>
            </a:pPr>
            <a:r>
              <a:rPr lang="en-US" dirty="0" smtClean="0"/>
              <a:t>Like ourselves, microorganisms do not live by food alone, </a:t>
            </a:r>
            <a:r>
              <a:rPr lang="en-US" dirty="0"/>
              <a:t>t</a:t>
            </a:r>
            <a:r>
              <a:rPr lang="en-US" dirty="0" smtClean="0"/>
              <a:t>hey need a good environment . This is includes satisfactory . Range of Oxygen , Temperature , pH and Osmotic pressure. </a:t>
            </a:r>
          </a:p>
          <a:p>
            <a:pPr algn="l" rtl="0">
              <a:buNone/>
            </a:pPr>
            <a:r>
              <a:rPr lang="en-US" b="1" dirty="0" smtClean="0"/>
              <a:t>Oxygen</a:t>
            </a:r>
          </a:p>
          <a:p>
            <a:pPr algn="l" rtl="0">
              <a:buNone/>
            </a:pPr>
            <a:r>
              <a:rPr lang="en-US" dirty="0" smtClean="0"/>
              <a:t>All microorganisms require elemental oxygen to build their biochemical components, but not all microorganisms require at atmospheric oxygen.</a:t>
            </a:r>
          </a:p>
          <a:p>
            <a:pPr algn="l" rtl="0">
              <a:buNone/>
            </a:pPr>
            <a:r>
              <a:rPr lang="en-US" dirty="0" smtClean="0"/>
              <a:t>The natural environment of microorganism is determined accordingly.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/>
              <a:t>1- Strict( Obligate) Aerobes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2211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4000" dirty="0" smtClean="0"/>
              <a:t>These are microorganisms that can grow in the presence of air (O</a:t>
            </a:r>
            <a:r>
              <a:rPr lang="en-US" sz="2400" dirty="0" smtClean="0"/>
              <a:t>2</a:t>
            </a:r>
            <a:r>
              <a:rPr lang="en-US" sz="4000" dirty="0" smtClean="0"/>
              <a:t>) and the more O</a:t>
            </a:r>
            <a:r>
              <a:rPr lang="en-US" sz="2800" dirty="0" smtClean="0"/>
              <a:t>2 </a:t>
            </a:r>
            <a:r>
              <a:rPr lang="en-US" sz="4000" dirty="0" smtClean="0"/>
              <a:t> available , the better they grow.</a:t>
            </a:r>
          </a:p>
          <a:p>
            <a:pPr algn="l">
              <a:buNone/>
            </a:pPr>
            <a:r>
              <a:rPr lang="en-US" sz="4000" i="1" dirty="0" smtClean="0"/>
              <a:t>Pseudomonas aeruginosa, Mycobacterium.</a:t>
            </a:r>
          </a:p>
          <a:p>
            <a:pPr algn="l">
              <a:buNone/>
            </a:pPr>
            <a:r>
              <a:rPr lang="en-US" i="1" dirty="0" smtClean="0"/>
              <a:t> </a:t>
            </a:r>
            <a:endParaRPr lang="ar-IQ" sz="4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Facultative anaerobes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smtClean="0"/>
              <a:t>These microbes are able to grow in either the presence or the absence of air (O</a:t>
            </a:r>
            <a:r>
              <a:rPr lang="en-US" sz="2800" dirty="0" smtClean="0"/>
              <a:t>2</a:t>
            </a:r>
            <a:r>
              <a:rPr lang="en-US" sz="4000" dirty="0" smtClean="0"/>
              <a:t>) but they grow better when oxygen in present. Facultative pathogens are very common.</a:t>
            </a:r>
          </a:p>
          <a:p>
            <a:pPr algn="l" rtl="0"/>
            <a:r>
              <a:rPr lang="en-US" sz="4000" i="1" dirty="0" smtClean="0"/>
              <a:t>Escherichia , Enterococcus. </a:t>
            </a:r>
            <a:endParaRPr lang="ar-IQ" sz="40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 Microaerophilic bacteria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l" rtl="0"/>
            <a:r>
              <a:rPr lang="en-US" dirty="0" smtClean="0"/>
              <a:t>These microbes require oxygen , but they not grow in air that normally contains 20% oxygen only a few bacteria are microaerophilic, but some of these are important animal pathogens.</a:t>
            </a:r>
          </a:p>
          <a:p>
            <a:pPr algn="l" rtl="0"/>
            <a:r>
              <a:rPr lang="en-US" dirty="0" smtClean="0"/>
              <a:t>Campylobacter requires O</a:t>
            </a:r>
            <a:r>
              <a:rPr lang="en-US" sz="2400" dirty="0" smtClean="0"/>
              <a:t>2</a:t>
            </a:r>
            <a:r>
              <a:rPr lang="en-US" dirty="0" smtClean="0"/>
              <a:t> levels below (2-10 %) for growth.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4- Strict anaerobic bacteria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These microbes lack the ability to grow in the presence of air and often even small amounts of O</a:t>
            </a:r>
            <a:r>
              <a:rPr lang="en-US" sz="2000" dirty="0" smtClean="0"/>
              <a:t>2</a:t>
            </a:r>
            <a:r>
              <a:rPr lang="en-US" dirty="0" smtClean="0"/>
              <a:t> are toxic.</a:t>
            </a:r>
          </a:p>
          <a:p>
            <a:pPr algn="l" rtl="0"/>
            <a:r>
              <a:rPr lang="en-US" i="1" dirty="0" smtClean="0"/>
              <a:t>Clostridium</a:t>
            </a:r>
          </a:p>
          <a:p>
            <a:pPr algn="l" rtl="0">
              <a:buNone/>
            </a:pPr>
            <a:r>
              <a:rPr lang="en-US" sz="4400" i="1" dirty="0" smtClean="0"/>
              <a:t>5- </a:t>
            </a:r>
            <a:r>
              <a:rPr lang="en-US" sz="4400" dirty="0" err="1" smtClean="0"/>
              <a:t>Aerotolerant</a:t>
            </a:r>
            <a:r>
              <a:rPr lang="en-US" sz="4400" dirty="0" smtClean="0"/>
              <a:t> anaerobes </a:t>
            </a:r>
          </a:p>
          <a:p>
            <a:pPr algn="l" rtl="0"/>
            <a:r>
              <a:rPr lang="en-US" dirty="0" smtClean="0"/>
              <a:t>Grow equally well in presence or absence of O</a:t>
            </a:r>
            <a:r>
              <a:rPr lang="en-US" sz="2400" dirty="0" smtClean="0"/>
              <a:t>2</a:t>
            </a:r>
            <a:r>
              <a:rPr lang="en-US" dirty="0" smtClean="0"/>
              <a:t>. </a:t>
            </a:r>
          </a:p>
          <a:p>
            <a:pPr algn="l" rtl="0"/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.</a:t>
            </a:r>
            <a:endParaRPr lang="ar-IQ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Temperature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Temperature</a:t>
            </a:r>
          </a:p>
          <a:p>
            <a:pPr algn="l" rtl="0"/>
            <a:r>
              <a:rPr lang="en-US" dirty="0" smtClean="0"/>
              <a:t>Most bacteria grow throughout a range of approximately  20 Celsius degrees, with the maximum growth rate at a certain optimum temperature. </a:t>
            </a:r>
          </a:p>
          <a:p>
            <a:pPr algn="l" rtl="0"/>
            <a:r>
              <a:rPr lang="en-US" dirty="0" err="1" smtClean="0"/>
              <a:t>Psychrophiles</a:t>
            </a:r>
            <a:r>
              <a:rPr lang="en-US" dirty="0" smtClean="0"/>
              <a:t>: Grows well at 0 °C optimally between     0 °C – 15 °C </a:t>
            </a:r>
          </a:p>
          <a:p>
            <a:pPr algn="l" rtl="0"/>
            <a:r>
              <a:rPr lang="en-US" dirty="0" err="1" smtClean="0"/>
              <a:t>Psychrotrophs</a:t>
            </a:r>
            <a:r>
              <a:rPr lang="en-US" dirty="0" smtClean="0"/>
              <a:t>: can grow at 0-10 °C , optimum between 20-30 °C and maximum around 35°C</a:t>
            </a:r>
          </a:p>
          <a:p>
            <a:pPr algn="l" rtl="0"/>
            <a:r>
              <a:rPr lang="en-US" dirty="0" err="1" smtClean="0"/>
              <a:t>Mesophiles</a:t>
            </a:r>
            <a:r>
              <a:rPr lang="en-US" dirty="0" smtClean="0"/>
              <a:t>: Optimum around 20 – 45 °C</a:t>
            </a:r>
          </a:p>
          <a:p>
            <a:pPr algn="l" rtl="0"/>
            <a:r>
              <a:rPr lang="en-US" dirty="0" smtClean="0"/>
              <a:t>Moderate </a:t>
            </a:r>
            <a:r>
              <a:rPr lang="en-US" dirty="0" err="1" smtClean="0"/>
              <a:t>thermophils</a:t>
            </a:r>
            <a:r>
              <a:rPr lang="en-US" dirty="0" smtClean="0"/>
              <a:t>: Optimum around 55-65°C</a:t>
            </a:r>
          </a:p>
          <a:p>
            <a:pPr algn="l" rtl="0"/>
            <a:r>
              <a:rPr lang="en-US" dirty="0" smtClean="0"/>
              <a:t>Extreme </a:t>
            </a:r>
            <a:r>
              <a:rPr lang="en-US" dirty="0" err="1" smtClean="0"/>
              <a:t>thermophiles</a:t>
            </a:r>
            <a:r>
              <a:rPr lang="en-US" dirty="0" smtClean="0"/>
              <a:t> (</a:t>
            </a:r>
            <a:r>
              <a:rPr lang="en-US" dirty="0" err="1" smtClean="0"/>
              <a:t>Hyperthermophiles</a:t>
            </a:r>
            <a:r>
              <a:rPr lang="en-US" dirty="0" smtClean="0"/>
              <a:t>), Optimum around  80-113°C.</a:t>
            </a:r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pH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l" rtl="0"/>
            <a:r>
              <a:rPr lang="en-US" dirty="0" smtClean="0"/>
              <a:t>pH </a:t>
            </a:r>
          </a:p>
          <a:p>
            <a:pPr algn="l" rtl="0"/>
            <a:r>
              <a:rPr lang="en-US" dirty="0" smtClean="0"/>
              <a:t>Acidophiles: </a:t>
            </a:r>
          </a:p>
          <a:p>
            <a:pPr algn="l" rtl="0">
              <a:buNone/>
            </a:pPr>
            <a:r>
              <a:rPr lang="en-US" dirty="0" smtClean="0"/>
              <a:t>       grow optimally between ph 0 - 5.5</a:t>
            </a:r>
          </a:p>
          <a:p>
            <a:pPr algn="l" rtl="0"/>
            <a:r>
              <a:rPr lang="en-US" dirty="0" err="1" smtClean="0"/>
              <a:t>Neutrophiles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     Grow  optimally between pH 5.5 - 8 </a:t>
            </a:r>
          </a:p>
          <a:p>
            <a:pPr algn="l" rtl="0"/>
            <a:r>
              <a:rPr lang="en-US" dirty="0" err="1" smtClean="0"/>
              <a:t>Alkalophiles</a:t>
            </a:r>
            <a:r>
              <a:rPr lang="en-US" dirty="0" smtClean="0"/>
              <a:t> 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Grow  optimally between ph 8 -11.5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726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Bacterial Nutrition, Metabolism and growth </vt:lpstr>
      <vt:lpstr>Slide 2</vt:lpstr>
      <vt:lpstr>Slide 3</vt:lpstr>
      <vt:lpstr>1- Strict( Obligate) Aerobes </vt:lpstr>
      <vt:lpstr>2- Facultative anaerobes </vt:lpstr>
      <vt:lpstr>3- Microaerophilic bacteria</vt:lpstr>
      <vt:lpstr>4- Strict anaerobic bacteria </vt:lpstr>
      <vt:lpstr>Temperature</vt:lpstr>
      <vt:lpstr>pH</vt:lpstr>
      <vt:lpstr>Osmotic pressure</vt:lpstr>
      <vt:lpstr>Slide 11</vt:lpstr>
      <vt:lpstr>Chemical Requirements</vt:lpstr>
      <vt:lpstr>3- Carbon source</vt:lpstr>
      <vt:lpstr>4- Nitrogen source</vt:lpstr>
      <vt:lpstr>Sulfur source</vt:lpstr>
      <vt:lpstr>Slide 16</vt:lpstr>
      <vt:lpstr>6- phosphate source </vt:lpstr>
      <vt:lpstr>Prototrophs vs. Auxotrophs </vt:lpstr>
      <vt:lpstr>Special requirements (trace element)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Bacterial Nutrition, Metabolism and growth</dc:title>
  <dc:creator>pc</dc:creator>
  <cp:lastModifiedBy>pc</cp:lastModifiedBy>
  <cp:revision>38</cp:revision>
  <dcterms:created xsi:type="dcterms:W3CDTF">2016-12-11T11:06:09Z</dcterms:created>
  <dcterms:modified xsi:type="dcterms:W3CDTF">2016-12-11T21:35:23Z</dcterms:modified>
</cp:coreProperties>
</file>